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6"/>
  </p:notesMasterIdLst>
  <p:sldIdLst>
    <p:sldId id="256" r:id="rId2"/>
    <p:sldId id="273" r:id="rId3"/>
    <p:sldId id="274" r:id="rId4"/>
    <p:sldId id="275" r:id="rId5"/>
    <p:sldId id="277" r:id="rId6"/>
    <p:sldId id="276" r:id="rId7"/>
    <p:sldId id="272" r:id="rId8"/>
    <p:sldId id="257" r:id="rId9"/>
    <p:sldId id="258" r:id="rId10"/>
    <p:sldId id="259" r:id="rId11"/>
    <p:sldId id="260" r:id="rId12"/>
    <p:sldId id="278" r:id="rId13"/>
    <p:sldId id="261" r:id="rId14"/>
    <p:sldId id="270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4660"/>
  </p:normalViewPr>
  <p:slideViewPr>
    <p:cSldViewPr>
      <p:cViewPr varScale="1">
        <p:scale>
          <a:sx n="107" d="100"/>
          <a:sy n="107" d="100"/>
        </p:scale>
        <p:origin x="-165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783AC8-3EAC-4585-A848-1CF506CC0768}" type="datetimeFigureOut">
              <a:rPr lang="ru-RU" smtClean="0"/>
              <a:pPr/>
              <a:t>30.09.2019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2E3614-2B4A-406F-A1AC-D2E3CF5A1AB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25967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2E3614-2B4A-406F-A1AC-D2E3CF5A1AB3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8F872A85-A467-4DB8-891B-386C2A27ED08}" type="datetimeFigureOut">
              <a:rPr lang="ru-RU" smtClean="0"/>
              <a:pPr/>
              <a:t>30.09.2019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5408029E-655A-40F2-853C-CAFDFD6600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8F872A85-A467-4DB8-891B-386C2A27ED08}" type="datetimeFigureOut">
              <a:rPr lang="ru-RU" smtClean="0"/>
              <a:pPr/>
              <a:t>30.09.2019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5408029E-655A-40F2-853C-CAFDFD6600F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8F872A85-A467-4DB8-891B-386C2A27ED08}" type="datetimeFigureOut">
              <a:rPr lang="ru-RU" smtClean="0"/>
              <a:pPr/>
              <a:t>30.09.2019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5408029E-655A-40F2-853C-CAFDFD6600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72A85-A467-4DB8-891B-386C2A27ED08}" type="datetimeFigureOut">
              <a:rPr lang="ru-RU" smtClean="0"/>
              <a:pPr/>
              <a:t>30.09.2019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8029E-655A-40F2-853C-CAFDFD6600F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72A85-A467-4DB8-891B-386C2A27ED08}" type="datetimeFigureOut">
              <a:rPr lang="ru-RU" smtClean="0"/>
              <a:pPr/>
              <a:t>30.09.2019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8029E-655A-40F2-853C-CAFDFD6600F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8F872A85-A467-4DB8-891B-386C2A27ED08}" type="datetimeFigureOut">
              <a:rPr lang="ru-RU" smtClean="0"/>
              <a:pPr/>
              <a:t>30.09.2019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5408029E-655A-40F2-853C-CAFDFD6600F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72A85-A467-4DB8-891B-386C2A27ED08}" type="datetimeFigureOut">
              <a:rPr lang="ru-RU" smtClean="0"/>
              <a:pPr/>
              <a:t>30.09.2019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8029E-655A-40F2-853C-CAFDFD6600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8F872A85-A467-4DB8-891B-386C2A27ED08}" type="datetimeFigureOut">
              <a:rPr lang="ru-RU" smtClean="0"/>
              <a:pPr/>
              <a:t>30.09.2019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5408029E-655A-40F2-853C-CAFDFD6600F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8F872A85-A467-4DB8-891B-386C2A27ED08}" type="datetimeFigureOut">
              <a:rPr lang="ru-RU" smtClean="0"/>
              <a:pPr/>
              <a:t>30.09.2019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5408029E-655A-40F2-853C-CAFDFD6600F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72A85-A467-4DB8-891B-386C2A27ED08}" type="datetimeFigureOut">
              <a:rPr lang="ru-RU" smtClean="0"/>
              <a:pPr/>
              <a:t>30.09.2019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8029E-655A-40F2-853C-CAFDFD6600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72A85-A467-4DB8-891B-386C2A27ED08}" type="datetimeFigureOut">
              <a:rPr lang="ru-RU" smtClean="0"/>
              <a:pPr/>
              <a:t>30.09.2019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8029E-655A-40F2-853C-CAFDFD6600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8F872A85-A467-4DB8-891B-386C2A27ED08}" type="datetimeFigureOut">
              <a:rPr lang="ru-RU" smtClean="0"/>
              <a:pPr/>
              <a:t>30.09.2019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5408029E-655A-40F2-853C-CAFDFD6600F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14546" y="2143116"/>
            <a:ext cx="6286528" cy="947742"/>
          </a:xfrm>
        </p:spPr>
        <p:txBody>
          <a:bodyPr>
            <a:normAutofit fontScale="90000"/>
          </a:bodyPr>
          <a:lstStyle/>
          <a:p>
            <a:r>
              <a:rPr lang="kk-KZ" dirty="0" smtClean="0">
                <a:ln>
                  <a:solidFill>
                    <a:srgbClr val="00B050"/>
                  </a:solidFill>
                </a:ln>
                <a:solidFill>
                  <a:srgbClr val="7030A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ДЕБИТОРЛЫҚ БЕРЕШЕК ЕСЕБІ</a:t>
            </a:r>
            <a:endParaRPr lang="ru-RU" dirty="0">
              <a:ln>
                <a:solidFill>
                  <a:srgbClr val="00B050"/>
                </a:solidFill>
              </a:ln>
              <a:solidFill>
                <a:srgbClr val="7030A0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71472" y="0"/>
            <a:ext cx="7358114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kk-KZ" sz="2800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  <a:p>
            <a:pPr algn="ctr"/>
            <a:r>
              <a:rPr lang="kk-KZ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Дебиторлық берешек </a:t>
            </a:r>
            <a:r>
              <a:rPr lang="kk-KZ" sz="2400" b="1" dirty="0" smtClean="0"/>
              <a:t>– </a:t>
            </a:r>
            <a:r>
              <a:rPr lang="kk-KZ" sz="2400" b="1" dirty="0" smtClean="0">
                <a:ln>
                  <a:solidFill>
                    <a:srgbClr val="7030A0"/>
                  </a:solidFill>
                </a:ln>
                <a:solidFill>
                  <a:srgbClr val="0070C0"/>
                </a:solidFill>
              </a:rPr>
              <a:t>сатып алушылардың немесе тапсырыс берушілердің қандай да бір кәсіпорын алдындағы өткізілген тауар үшін ақша төлеу бойынша  міндеттемелері.</a:t>
            </a:r>
            <a:r>
              <a:rPr lang="kk-KZ" sz="2400" dirty="0" smtClean="0">
                <a:solidFill>
                  <a:srgbClr val="0070C0"/>
                </a:solidFill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Двойная стрелка влево/вправо 3"/>
          <p:cNvSpPr/>
          <p:nvPr/>
        </p:nvSpPr>
        <p:spPr>
          <a:xfrm>
            <a:off x="2786050" y="3500438"/>
            <a:ext cx="3357586" cy="1571636"/>
          </a:xfrm>
          <a:prstGeom prst="left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b="1" dirty="0" smtClean="0">
                <a:ln w="17780" cmpd="sng">
                  <a:solidFill>
                    <a:srgbClr val="7030A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Дебиторлық берешек </a:t>
            </a:r>
            <a:endParaRPr lang="ru-RU" dirty="0">
              <a:ln w="17780" cmpd="sng">
                <a:solidFill>
                  <a:srgbClr val="7030A0"/>
                </a:solidFill>
                <a:prstDash val="solid"/>
                <a:miter lim="800000"/>
              </a:ln>
              <a:solidFill>
                <a:srgbClr val="FF0000"/>
              </a:solidFill>
            </a:endParaRPr>
          </a:p>
        </p:txBody>
      </p:sp>
      <p:sp>
        <p:nvSpPr>
          <p:cNvPr id="5" name="Прямоугольник с двумя скругленными противолежащими углами 4"/>
          <p:cNvSpPr/>
          <p:nvPr/>
        </p:nvSpPr>
        <p:spPr>
          <a:xfrm>
            <a:off x="500034" y="2643182"/>
            <a:ext cx="2071702" cy="3143272"/>
          </a:xfrm>
          <a:prstGeom prst="round2Diag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с двумя скругленными противолежащими углами 5"/>
          <p:cNvSpPr/>
          <p:nvPr/>
        </p:nvSpPr>
        <p:spPr>
          <a:xfrm>
            <a:off x="6429388" y="2714620"/>
            <a:ext cx="2143140" cy="3000396"/>
          </a:xfrm>
          <a:prstGeom prst="round2Diag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Саудалық емес дебиторлық берешек </a:t>
            </a:r>
            <a:r>
              <a:rPr lang="kk-KZ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іс-әрекеттің басқа түрлері нәтижесінде (мыс: қызметтерге аванстар, шығынды жабуға арналған депозиттер алуға арналған дивидендтер мен % - р және т.б) пайда болады. 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642910" y="2857496"/>
            <a:ext cx="1714512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Саудалық дебиторлық берешек</a:t>
            </a:r>
            <a:r>
              <a:rPr kumimoji="0" lang="kk-KZ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– негізгі іс-әрекет нәтижесінде  өткізілген тауарлар мен көрсетілген қызмет үшін  сатып алушылардың міндеттеме сомасы.</a:t>
            </a:r>
            <a:endParaRPr kumimoji="0" lang="kk-KZ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ройная стрелка влево/вправо/вверх 3"/>
          <p:cNvSpPr/>
          <p:nvPr/>
        </p:nvSpPr>
        <p:spPr>
          <a:xfrm>
            <a:off x="2214546" y="2857496"/>
            <a:ext cx="4500594" cy="2714644"/>
          </a:xfrm>
          <a:prstGeom prst="leftRightUp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/>
          </a:p>
        </p:txBody>
      </p:sp>
      <p:sp>
        <p:nvSpPr>
          <p:cNvPr id="32769" name="Rectangle 1"/>
          <p:cNvSpPr>
            <a:spLocks noChangeArrowheads="1"/>
          </p:cNvSpPr>
          <p:nvPr/>
        </p:nvSpPr>
        <p:spPr bwMode="auto">
          <a:xfrm>
            <a:off x="2643174" y="4500570"/>
            <a:ext cx="342902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Дебиторлық берешек 3 топқа бөлінеді: </a:t>
            </a:r>
            <a:endParaRPr kumimoji="0" lang="kk-KZ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14282" y="4214818"/>
            <a:ext cx="1643074" cy="1214446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000" dirty="0" smtClean="0"/>
              <a:t>алынуға тиісті шоттар; </a:t>
            </a:r>
            <a:endParaRPr lang="ru-RU" sz="2000" dirty="0"/>
          </a:p>
        </p:txBody>
      </p:sp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3428992" y="1285860"/>
            <a:ext cx="2071702" cy="1000132"/>
          </a:xfrm>
          <a:prstGeom prst="round2Diag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000" dirty="0" smtClean="0"/>
              <a:t>алынған вексельдер; </a:t>
            </a:r>
            <a:endParaRPr lang="ru-RU" sz="2000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929454" y="4286256"/>
            <a:ext cx="1500198" cy="1143008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000" dirty="0" smtClean="0"/>
              <a:t>басқалар.</a:t>
            </a:r>
            <a:endParaRPr lang="ru-RU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1571604" y="428604"/>
            <a:ext cx="4786346" cy="1143008"/>
          </a:xfrm>
          <a:prstGeom prst="round2Diag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1571604" y="571480"/>
            <a:ext cx="4714908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Кәсіпорындардың бухгалтериясы дебиторлық борыштар есебін жүргізу барысында мына төменде аталған  құжаттарды қолданады:</a:t>
            </a:r>
            <a:endParaRPr kumimoji="0" lang="kk-KZ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00034" y="1928802"/>
            <a:ext cx="8072494" cy="471490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642910" y="2071678"/>
            <a:ext cx="7715304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№7 Журнал-ордер </a:t>
            </a:r>
            <a:r>
              <a:rPr kumimoji="0" lang="kk-KZ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– 1250 «Жұмысшылар мен басқа да тұлғалардың борышы» деп аталатын шотының кредиті бойынша;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№9 Журнал-ордерге қосымша тізімдеме </a:t>
            </a:r>
            <a:r>
              <a:rPr kumimoji="0" lang="kk-KZ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– 1610 «Берілген аванстар» шотының дебиті бойынша;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200" b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№10 Журнал-ордер </a:t>
            </a:r>
            <a:r>
              <a:rPr kumimoji="0" lang="kk-KZ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– 1290 «Күдікті қарыздар бойынша резерв»,  1620«Алдағы кезең шығындлары» шоттарының несие (кредиті) бойынша;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№11 Журнал-ордер </a:t>
            </a:r>
            <a:r>
              <a:rPr kumimoji="0" lang="kk-KZ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– 1210 «Сатып алушылар мен тапсырыс берушілердің борышы» шотының  және 1220 «Еншілес (тәуелді) серіктестіктердің дебиторлық борышы» шотының кредиті бойынша жүргізіледі.</a:t>
            </a:r>
            <a:endParaRPr kumimoji="0" lang="kk-KZ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500166" y="357166"/>
            <a:ext cx="6000792" cy="928694"/>
          </a:xfrm>
          <a:prstGeom prst="rect">
            <a:avLst/>
          </a:prstGeom>
          <a:solidFill>
            <a:srgbClr val="FF9999"/>
          </a:solidFill>
          <a:effectLst>
            <a:glow rad="228600">
              <a:schemeClr val="accent1">
                <a:satMod val="175000"/>
                <a:alpha val="40000"/>
              </a:schemeClr>
            </a:glow>
            <a:outerShdw blurRad="50800" dist="25000" dir="5400000" rotWithShape="0">
              <a:srgbClr val="000000">
                <a:alpha val="40000"/>
              </a:srgb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571604" y="571480"/>
            <a:ext cx="571504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Дебиторлық борыштар келесідей бөлімдерден тұрады:</a:t>
            </a:r>
            <a:endParaRPr kumimoji="0" lang="kk-KZ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с двумя скругленными соседними углами 6"/>
          <p:cNvSpPr/>
          <p:nvPr/>
        </p:nvSpPr>
        <p:spPr>
          <a:xfrm>
            <a:off x="500034" y="1785926"/>
            <a:ext cx="7643866" cy="3286148"/>
          </a:xfrm>
          <a:prstGeom prst="round2Same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785786" y="2143116"/>
            <a:ext cx="7215238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1210  «</a:t>
            </a:r>
            <a:r>
              <a:rPr kumimoji="0" lang="kk-KZ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Сатып-алушылар мен тапсырыс берушілердің борышы».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1290 «Күдікті қарыздар бойынша резервтер».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1220 «Еншілес (тәуелді) серіктестіктердің дебиторлық борышы».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1280 «Басқадай дебиторлық борыштар».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1620 «Алдағы кезең шығындары».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1630 «Берілген аванстар».</a:t>
            </a:r>
            <a:endParaRPr kumimoji="0" lang="kk-KZ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642910" y="285728"/>
            <a:ext cx="7500990" cy="642942"/>
          </a:xfrm>
          <a:prstGeom prst="round2Diag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42910" y="1142984"/>
            <a:ext cx="7500990" cy="71438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1210  «Сатып-алушылар мен тапсырыс берушілердің борышы»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с двумя скругленными противолежащими углами 5"/>
          <p:cNvSpPr/>
          <p:nvPr/>
        </p:nvSpPr>
        <p:spPr>
          <a:xfrm>
            <a:off x="642910" y="2071678"/>
            <a:ext cx="7500990" cy="785818"/>
          </a:xfrm>
          <a:prstGeom prst="round2Diag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42910" y="3071810"/>
            <a:ext cx="7572428" cy="71438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с двумя скругленными противолежащими углами 7"/>
          <p:cNvSpPr/>
          <p:nvPr/>
        </p:nvSpPr>
        <p:spPr>
          <a:xfrm>
            <a:off x="642910" y="4000504"/>
            <a:ext cx="7572428" cy="714380"/>
          </a:xfrm>
          <a:prstGeom prst="round2Diag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42910" y="5000636"/>
            <a:ext cx="7572428" cy="71438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с двумя скругленными противолежащими углами 9"/>
          <p:cNvSpPr/>
          <p:nvPr/>
        </p:nvSpPr>
        <p:spPr>
          <a:xfrm>
            <a:off x="642910" y="5929330"/>
            <a:ext cx="7572428" cy="571504"/>
          </a:xfrm>
          <a:prstGeom prst="round2Diag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1643042" y="2214554"/>
            <a:ext cx="530068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1290 «Күдікті қарыздар бойынша резервтер».</a:t>
            </a:r>
            <a:endParaRPr kumimoji="0" lang="kk-KZ" sz="2000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820" name="Rectangle 4"/>
          <p:cNvSpPr>
            <a:spLocks noChangeArrowheads="1"/>
          </p:cNvSpPr>
          <p:nvPr/>
        </p:nvSpPr>
        <p:spPr bwMode="auto">
          <a:xfrm>
            <a:off x="714348" y="3214686"/>
            <a:ext cx="756796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1220 «Еншілес (тәуелді) серіктестіктердің дебиторлық борышы».</a:t>
            </a:r>
            <a:endParaRPr kumimoji="0" lang="kk-KZ" sz="2000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821" name="Rectangle 5"/>
          <p:cNvSpPr>
            <a:spLocks noChangeArrowheads="1"/>
          </p:cNvSpPr>
          <p:nvPr/>
        </p:nvSpPr>
        <p:spPr bwMode="auto">
          <a:xfrm>
            <a:off x="1928794" y="4143380"/>
            <a:ext cx="477021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1280 «Басқадай дебиторлық борыштар».</a:t>
            </a:r>
            <a:endParaRPr kumimoji="0" lang="kk-KZ" sz="2000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822" name="Rectangle 6"/>
          <p:cNvSpPr>
            <a:spLocks noChangeArrowheads="1"/>
          </p:cNvSpPr>
          <p:nvPr/>
        </p:nvSpPr>
        <p:spPr bwMode="auto">
          <a:xfrm>
            <a:off x="2143108" y="5143512"/>
            <a:ext cx="396768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1620 «Алдағы кезең шығындары».</a:t>
            </a:r>
            <a:endParaRPr kumimoji="0" lang="kk-KZ" sz="2000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823" name="Rectangle 7"/>
          <p:cNvSpPr>
            <a:spLocks noChangeArrowheads="1"/>
          </p:cNvSpPr>
          <p:nvPr/>
        </p:nvSpPr>
        <p:spPr bwMode="auto">
          <a:xfrm>
            <a:off x="2643174" y="6000768"/>
            <a:ext cx="311316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1630 «Берілген аванстар».</a:t>
            </a:r>
            <a:endParaRPr kumimoji="0" lang="kk-KZ" sz="2000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824" name="Rectangle 8"/>
          <p:cNvSpPr>
            <a:spLocks noChangeArrowheads="1"/>
          </p:cNvSpPr>
          <p:nvPr/>
        </p:nvSpPr>
        <p:spPr bwMode="auto">
          <a:xfrm>
            <a:off x="1214414" y="357166"/>
            <a:ext cx="631980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Дебиторлық борыштар келесідей бөлімдерден тұрады:</a:t>
            </a:r>
            <a:endParaRPr kumimoji="0" lang="kk-KZ" sz="2000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Лента лицом вниз 3"/>
          <p:cNvSpPr/>
          <p:nvPr/>
        </p:nvSpPr>
        <p:spPr>
          <a:xfrm>
            <a:off x="1857356" y="500042"/>
            <a:ext cx="5076428" cy="1693573"/>
          </a:xfrm>
          <a:prstGeom prst="ribbon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err="1" smtClean="0"/>
              <a:t>Дебиторлық борыштың активі</a:t>
            </a:r>
            <a:r>
              <a:rPr lang="ru-RU" sz="1600" dirty="0" smtClean="0"/>
              <a:t> </a:t>
            </a:r>
            <a:r>
              <a:rPr lang="ru-RU" sz="1600" dirty="0" err="1" smtClean="0"/>
              <a:t>маңызды үш сипаттамаға ие</a:t>
            </a:r>
            <a:r>
              <a:rPr lang="ru-RU" sz="1600" dirty="0" smtClean="0"/>
              <a:t>: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14282" y="2357430"/>
            <a:ext cx="2357454" cy="2857520"/>
          </a:xfrm>
          <a:prstGeom prst="round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50800" dist="25000" dir="5400000" rotWithShape="0">
              <a:srgbClr val="000000">
                <a:alpha val="4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1600" dirty="0" err="1" smtClean="0"/>
              <a:t>ол</a:t>
            </a:r>
            <a:r>
              <a:rPr lang="ru-RU" sz="1600" dirty="0" smtClean="0"/>
              <a:t>, </a:t>
            </a:r>
            <a:r>
              <a:rPr lang="ru-RU" sz="1600" dirty="0" err="1" smtClean="0"/>
              <a:t>ақша қаржаттарының тікелей</a:t>
            </a:r>
            <a:r>
              <a:rPr lang="ru-RU" sz="1600" dirty="0" smtClean="0"/>
              <a:t> </a:t>
            </a:r>
            <a:r>
              <a:rPr lang="ru-RU" sz="1600" dirty="0" err="1" smtClean="0"/>
              <a:t>немесе</a:t>
            </a:r>
            <a:r>
              <a:rPr lang="ru-RU" sz="1600" dirty="0" smtClean="0"/>
              <a:t> </a:t>
            </a:r>
            <a:r>
              <a:rPr lang="ru-RU" sz="1600" dirty="0" err="1" smtClean="0"/>
              <a:t>жанама</a:t>
            </a:r>
            <a:r>
              <a:rPr lang="ru-RU" sz="1600" dirty="0" smtClean="0"/>
              <a:t> </a:t>
            </a:r>
            <a:r>
              <a:rPr lang="ru-RU" sz="1600" dirty="0" err="1" smtClean="0"/>
              <a:t>өсуіне мүмкіндікті қамтамасыз ететін</a:t>
            </a:r>
            <a:r>
              <a:rPr lang="ru-RU" sz="1600" dirty="0" smtClean="0"/>
              <a:t> (</a:t>
            </a:r>
            <a:r>
              <a:rPr lang="ru-RU" sz="1600" dirty="0" err="1" smtClean="0"/>
              <a:t>немесе</a:t>
            </a:r>
            <a:r>
              <a:rPr lang="ru-RU" sz="1600" dirty="0" smtClean="0"/>
              <a:t> </a:t>
            </a:r>
            <a:r>
              <a:rPr lang="ru-RU" sz="1600" dirty="0" err="1" smtClean="0"/>
              <a:t>басқа активтермен</a:t>
            </a:r>
            <a:r>
              <a:rPr lang="ru-RU" sz="1600" dirty="0" smtClean="0"/>
              <a:t> </a:t>
            </a:r>
            <a:r>
              <a:rPr lang="ru-RU" sz="1600" dirty="0" err="1" smtClean="0"/>
              <a:t>бірге</a:t>
            </a:r>
            <a:r>
              <a:rPr lang="ru-RU" sz="1600" dirty="0" smtClean="0"/>
              <a:t>) </a:t>
            </a:r>
            <a:r>
              <a:rPr lang="ru-RU" sz="1600" dirty="0" err="1" smtClean="0"/>
              <a:t>болашақтағы тиімділікті</a:t>
            </a:r>
            <a:r>
              <a:rPr lang="ru-RU" sz="1600" dirty="0" smtClean="0"/>
              <a:t> </a:t>
            </a:r>
            <a:r>
              <a:rPr lang="ru-RU" sz="1600" dirty="0" err="1" smtClean="0"/>
              <a:t>қамтиды;</a:t>
            </a:r>
            <a:endParaRPr lang="ru-RU" sz="1600" dirty="0" smtClean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000364" y="2500306"/>
            <a:ext cx="2500330" cy="2720802"/>
          </a:xfrm>
          <a:prstGeom prst="round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50800" dist="25000" dir="5400000" rotWithShape="0">
              <a:srgbClr val="000000">
                <a:alpha val="4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err="1" smtClean="0"/>
              <a:t>активтер</a:t>
            </a:r>
            <a:r>
              <a:rPr lang="ru-RU" sz="1600" dirty="0" smtClean="0"/>
              <a:t> </a:t>
            </a:r>
            <a:r>
              <a:rPr lang="ru-RU" sz="1600" dirty="0" err="1" smtClean="0"/>
              <a:t>дегеніміз</a:t>
            </a:r>
            <a:r>
              <a:rPr lang="ru-RU" sz="1600" dirty="0" smtClean="0"/>
              <a:t> – </a:t>
            </a:r>
            <a:r>
              <a:rPr lang="ru-RU" sz="1600" dirty="0" err="1" smtClean="0"/>
              <a:t>шаруашылық субъектісі</a:t>
            </a:r>
            <a:r>
              <a:rPr lang="ru-RU" sz="1600" dirty="0" smtClean="0"/>
              <a:t> </a:t>
            </a:r>
            <a:r>
              <a:rPr lang="ru-RU" sz="1600" dirty="0" err="1" smtClean="0"/>
              <a:t>басқара алатын</a:t>
            </a:r>
            <a:r>
              <a:rPr lang="ru-RU" sz="1600" dirty="0" smtClean="0"/>
              <a:t> </a:t>
            </a:r>
            <a:r>
              <a:rPr lang="ru-RU" sz="1600" dirty="0" err="1" smtClean="0"/>
              <a:t>ресурстар</a:t>
            </a:r>
            <a:r>
              <a:rPr lang="ru-RU" sz="1600" dirty="0" smtClean="0"/>
              <a:t> </a:t>
            </a:r>
            <a:r>
              <a:rPr lang="ru-RU" sz="1600" dirty="0" err="1" smtClean="0"/>
              <a:t>болып</a:t>
            </a:r>
            <a:r>
              <a:rPr lang="ru-RU" sz="1600" dirty="0" smtClean="0"/>
              <a:t> </a:t>
            </a:r>
            <a:r>
              <a:rPr lang="ru-RU" sz="1600" dirty="0" err="1" smtClean="0"/>
              <a:t>табылады</a:t>
            </a:r>
            <a:r>
              <a:rPr lang="ru-RU" sz="1600" dirty="0" smtClean="0"/>
              <a:t>. </a:t>
            </a:r>
            <a:endParaRPr lang="ru-RU" sz="1600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857884" y="2357430"/>
            <a:ext cx="2348795" cy="2786082"/>
          </a:xfrm>
          <a:prstGeom prst="round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50800" dist="25000" dir="5400000" rotWithShape="0">
              <a:srgbClr val="000000">
                <a:alpha val="40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err="1" smtClean="0"/>
              <a:t>Тиімділікке</a:t>
            </a:r>
            <a:r>
              <a:rPr lang="ru-RU" sz="1600" dirty="0" smtClean="0"/>
              <a:t> </a:t>
            </a:r>
            <a:r>
              <a:rPr lang="ru-RU" sz="1600" dirty="0" err="1" smtClean="0"/>
              <a:t>деген</a:t>
            </a:r>
            <a:r>
              <a:rPr lang="ru-RU" sz="1600" dirty="0" smtClean="0"/>
              <a:t> </a:t>
            </a:r>
            <a:r>
              <a:rPr lang="ru-RU" sz="1600" dirty="0" err="1" smtClean="0"/>
              <a:t>немесе</a:t>
            </a:r>
            <a:r>
              <a:rPr lang="ru-RU" sz="1600" dirty="0" smtClean="0"/>
              <a:t> </a:t>
            </a:r>
            <a:r>
              <a:rPr lang="ru-RU" sz="1600" dirty="0" err="1" smtClean="0"/>
              <a:t>потенцилдық қызметтерге деген</a:t>
            </a:r>
            <a:r>
              <a:rPr lang="ru-RU" sz="1600" dirty="0" smtClean="0"/>
              <a:t> </a:t>
            </a:r>
            <a:r>
              <a:rPr lang="ru-RU" sz="1600" dirty="0" err="1" smtClean="0"/>
              <a:t>хұқтар, заңды болуы</a:t>
            </a:r>
            <a:r>
              <a:rPr lang="ru-RU" sz="1600" dirty="0" smtClean="0"/>
              <a:t> </a:t>
            </a:r>
            <a:r>
              <a:rPr lang="ru-RU" sz="1600" dirty="0" err="1" smtClean="0"/>
              <a:t>немесе</a:t>
            </a:r>
            <a:r>
              <a:rPr lang="ru-RU" sz="1600" dirty="0" smtClean="0"/>
              <a:t> </a:t>
            </a:r>
            <a:r>
              <a:rPr lang="ru-RU" sz="1600" dirty="0" err="1" smtClean="0"/>
              <a:t>оларды</a:t>
            </a:r>
            <a:r>
              <a:rPr lang="ru-RU" sz="1600" dirty="0" smtClean="0"/>
              <a:t> </a:t>
            </a:r>
            <a:r>
              <a:rPr lang="ru-RU" sz="1600" dirty="0" err="1" smtClean="0"/>
              <a:t>алудың заңды дәлелдемелері болуы</a:t>
            </a:r>
            <a:r>
              <a:rPr lang="ru-RU" sz="1600" dirty="0" smtClean="0"/>
              <a:t> </a:t>
            </a:r>
            <a:r>
              <a:rPr lang="ru-RU" sz="1600" dirty="0" err="1" smtClean="0"/>
              <a:t>қажет.</a:t>
            </a: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14348" y="500042"/>
            <a:ext cx="7143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Қазіргі кезді шаруашылық тәжірибеде дебиторлық борыш мынадай түрлерге бөлінеді</a:t>
            </a:r>
            <a:r>
              <a:rPr 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16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с двумя скругленными противолежащими углами 4"/>
          <p:cNvSpPr/>
          <p:nvPr/>
        </p:nvSpPr>
        <p:spPr>
          <a:xfrm>
            <a:off x="857224" y="1285860"/>
            <a:ext cx="6858048" cy="642942"/>
          </a:xfrm>
          <a:prstGeom prst="round2Diag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с двумя скругленными противолежащими углами 5"/>
          <p:cNvSpPr/>
          <p:nvPr/>
        </p:nvSpPr>
        <p:spPr>
          <a:xfrm>
            <a:off x="857224" y="2143116"/>
            <a:ext cx="6929486" cy="642942"/>
          </a:xfrm>
          <a:prstGeom prst="round2Diag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857224" y="3000372"/>
            <a:ext cx="6929486" cy="642942"/>
          </a:xfrm>
          <a:prstGeom prst="round2Diag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с двумя скругленными противолежащими углами 7"/>
          <p:cNvSpPr/>
          <p:nvPr/>
        </p:nvSpPr>
        <p:spPr>
          <a:xfrm>
            <a:off x="857224" y="3857628"/>
            <a:ext cx="6929486" cy="785818"/>
          </a:xfrm>
          <a:prstGeom prst="round2Diag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с двумя скругленными противолежащими углами 8"/>
          <p:cNvSpPr/>
          <p:nvPr/>
        </p:nvSpPr>
        <p:spPr>
          <a:xfrm>
            <a:off x="857224" y="4857760"/>
            <a:ext cx="6929486" cy="785818"/>
          </a:xfrm>
          <a:prstGeom prst="round2Diag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785786" y="1214422"/>
            <a:ext cx="692948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активтерді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сатып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алуға төленген аванстық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алдын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ала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төленген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төлем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629" name="Rectangle 5"/>
          <p:cNvSpPr>
            <a:spLocks noChangeArrowheads="1"/>
          </p:cNvSpPr>
          <p:nvPr/>
        </p:nvSpPr>
        <p:spPr bwMode="auto">
          <a:xfrm>
            <a:off x="928662" y="2000240"/>
            <a:ext cx="664373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тапсырылған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берілген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шоттар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бойынша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алынуға тиісті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борыштар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630" name="Rectangle 6"/>
          <p:cNvSpPr>
            <a:spLocks noChangeArrowheads="1"/>
          </p:cNvSpPr>
          <p:nvPr/>
        </p:nvSpPr>
        <p:spPr bwMode="auto">
          <a:xfrm>
            <a:off x="1000100" y="2857496"/>
            <a:ext cx="657229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вексельдер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бойынша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алынуға тиісті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борыштар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631" name="Rectangle 7"/>
          <p:cNvSpPr>
            <a:spLocks noChangeArrowheads="1"/>
          </p:cNvSpPr>
          <p:nvPr/>
        </p:nvSpPr>
        <p:spPr bwMode="auto">
          <a:xfrm>
            <a:off x="714348" y="3643314"/>
            <a:ext cx="7072362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негізгі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шаруашылық серіктестігі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мен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оның еншілес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серіктестігі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арасындғы түрлі операциялар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негізінде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туындаған дебиторлық борыштар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632" name="Rectangle 8"/>
          <p:cNvSpPr>
            <a:spLocks noChangeArrowheads="1"/>
          </p:cNvSpPr>
          <p:nvPr/>
        </p:nvSpPr>
        <p:spPr bwMode="auto">
          <a:xfrm>
            <a:off x="928662" y="4572008"/>
            <a:ext cx="6858048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акционерлік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қоғамның лауазымды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адамдарының (тұлғаларының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дебиторлық борышы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с двумя скругленными противолежащими углами 18"/>
          <p:cNvSpPr/>
          <p:nvPr/>
        </p:nvSpPr>
        <p:spPr>
          <a:xfrm>
            <a:off x="857224" y="5857892"/>
            <a:ext cx="6929486" cy="642942"/>
          </a:xfrm>
          <a:prstGeom prst="round2Diag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Басқадай дебиторлық борыштар</a:t>
            </a:r>
            <a:endParaRPr lang="ru-RU" sz="16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Выгнутая вправо стрелка 21"/>
          <p:cNvSpPr/>
          <p:nvPr/>
        </p:nvSpPr>
        <p:spPr>
          <a:xfrm>
            <a:off x="7858148" y="1500174"/>
            <a:ext cx="571504" cy="928694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3" name="Выгнутая вправо стрелка 22"/>
          <p:cNvSpPr/>
          <p:nvPr/>
        </p:nvSpPr>
        <p:spPr>
          <a:xfrm>
            <a:off x="7929586" y="2571744"/>
            <a:ext cx="500066" cy="785818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4" name="Выгнутая вправо стрелка 23"/>
          <p:cNvSpPr/>
          <p:nvPr/>
        </p:nvSpPr>
        <p:spPr>
          <a:xfrm>
            <a:off x="7929586" y="3500438"/>
            <a:ext cx="500066" cy="785818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5" name="Выгнутая вправо стрелка 24"/>
          <p:cNvSpPr/>
          <p:nvPr/>
        </p:nvSpPr>
        <p:spPr>
          <a:xfrm>
            <a:off x="8001024" y="4429132"/>
            <a:ext cx="428628" cy="785818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6" name="Выгнутая вправо стрелка 25"/>
          <p:cNvSpPr/>
          <p:nvPr/>
        </p:nvSpPr>
        <p:spPr>
          <a:xfrm>
            <a:off x="8001024" y="5357826"/>
            <a:ext cx="500066" cy="928694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500166" y="571480"/>
            <a:ext cx="6286544" cy="61232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1600" dirty="0" smtClean="0"/>
              <a:t>Кәсіпорынның дебиторлық қарызының түрлері</a:t>
            </a:r>
            <a:endParaRPr lang="ru-RU" sz="16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28596" y="2143116"/>
            <a:ext cx="2071702" cy="1285884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1600" dirty="0" smtClean="0"/>
              <a:t>Төлеу мерзімі болмаған дебиторлық берешек</a:t>
            </a:r>
            <a:endParaRPr lang="ru-RU" sz="16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286116" y="2071678"/>
            <a:ext cx="2555099" cy="1163419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1600" dirty="0" smtClean="0"/>
              <a:t>Төлеу мерзімінде төленбеген дебиторлық берешек</a:t>
            </a:r>
            <a:endParaRPr lang="ru-RU" sz="16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357950" y="2071678"/>
            <a:ext cx="2278872" cy="1102186"/>
          </a:xfrm>
          <a:prstGeom prst="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1600" dirty="0" smtClean="0"/>
              <a:t>Алынған вексельдер бойынша дебиторлық берешек</a:t>
            </a:r>
            <a:endParaRPr lang="ru-RU" sz="16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85720" y="4286256"/>
            <a:ext cx="2000264" cy="1530814"/>
          </a:xfrm>
          <a:prstGeom prst="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1600" dirty="0" smtClean="0"/>
              <a:t>Бюджетпен есеп айырысу бойынша дебиторлық берешек</a:t>
            </a:r>
            <a:endParaRPr lang="ru-RU" sz="16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643174" y="4286256"/>
            <a:ext cx="2714643" cy="1530814"/>
          </a:xfrm>
          <a:prstGeom prst="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1600" dirty="0" smtClean="0"/>
              <a:t>Персоналмен есеп айырысу бойынша дебиторлық берешек</a:t>
            </a:r>
            <a:endParaRPr lang="ru-RU" sz="16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5715008" y="4286256"/>
            <a:ext cx="2850376" cy="1520609"/>
          </a:xfrm>
          <a:prstGeom prst="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1600" dirty="0" smtClean="0"/>
              <a:t>Дебиторлық берешектің басқадай түрлері</a:t>
            </a:r>
            <a:endParaRPr lang="ru-RU" sz="1600" dirty="0"/>
          </a:p>
        </p:txBody>
      </p:sp>
      <p:cxnSp>
        <p:nvCxnSpPr>
          <p:cNvPr id="13" name="Прямая со стрелкой 12"/>
          <p:cNvCxnSpPr/>
          <p:nvPr/>
        </p:nvCxnSpPr>
        <p:spPr>
          <a:xfrm rot="5400000">
            <a:off x="1428728" y="1643050"/>
            <a:ext cx="858050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rot="5400000">
            <a:off x="4000496" y="1643050"/>
            <a:ext cx="857256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rot="5400000">
            <a:off x="6786578" y="1643050"/>
            <a:ext cx="857256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rot="5400000">
            <a:off x="1465241" y="2750339"/>
            <a:ext cx="3071040" cy="79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 rot="5400000">
            <a:off x="4572794" y="2714620"/>
            <a:ext cx="2999602" cy="79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6" name="Соединительная линия уступом 25"/>
          <p:cNvCxnSpPr/>
          <p:nvPr/>
        </p:nvCxnSpPr>
        <p:spPr>
          <a:xfrm rot="5400000">
            <a:off x="821505" y="2321711"/>
            <a:ext cx="3071834" cy="857256"/>
          </a:xfrm>
          <a:prstGeom prst="bentConnector3">
            <a:avLst>
              <a:gd name="adj1" fmla="val 77020"/>
            </a:avLst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00298" y="285728"/>
            <a:ext cx="3429024" cy="50006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1600" dirty="0" smtClean="0"/>
              <a:t>Берешектің пайда  болу факторлары</a:t>
            </a:r>
            <a:endParaRPr lang="ru-RU" sz="16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85720" y="1071546"/>
            <a:ext cx="2928958" cy="500066"/>
          </a:xfrm>
          <a:prstGeom prst="rect">
            <a:avLst/>
          </a:prstGeom>
          <a:solidFill>
            <a:srgbClr val="00B050"/>
          </a:solidFill>
          <a:effectLst>
            <a:outerShdw blurRad="609600" dir="9000000" sx="114000" sy="114000" algn="ctr" rotWithShape="0">
              <a:srgbClr val="000000">
                <a:alpha val="86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600" dirty="0" smtClean="0"/>
              <a:t>Сыртқы факторлар</a:t>
            </a:r>
            <a:endParaRPr lang="ru-RU" sz="1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214942" y="1071546"/>
            <a:ext cx="3077787" cy="500066"/>
          </a:xfrm>
          <a:prstGeom prst="rect">
            <a:avLst/>
          </a:prstGeom>
          <a:solidFill>
            <a:srgbClr val="00B050"/>
          </a:solidFill>
          <a:effectLst>
            <a:outerShdw blurRad="495300" dir="6600000" sx="117000" sy="117000" algn="ctr" rotWithShape="0">
              <a:srgbClr val="000000">
                <a:alpha val="7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600" dirty="0" smtClean="0"/>
              <a:t>Ішкі факторлар</a:t>
            </a:r>
            <a:endParaRPr lang="ru-RU" sz="16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85720" y="2071678"/>
            <a:ext cx="1571636" cy="928694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600" dirty="0" smtClean="0"/>
              <a:t>Жалпы экономикалық факторлар</a:t>
            </a:r>
            <a:endParaRPr lang="ru-RU" sz="16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214546" y="2071678"/>
            <a:ext cx="1375182" cy="928694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600" dirty="0" smtClean="0"/>
              <a:t>Нарықтық факторлар</a:t>
            </a:r>
            <a:endParaRPr lang="ru-RU" sz="16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500562" y="2071678"/>
            <a:ext cx="1637121" cy="945503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600" dirty="0" smtClean="0"/>
              <a:t>Операциондық факторлар</a:t>
            </a:r>
            <a:endParaRPr lang="ru-RU" sz="16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6643702" y="2071678"/>
            <a:ext cx="1637121" cy="928694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600" dirty="0" smtClean="0"/>
              <a:t>Қаржылық факорлар</a:t>
            </a:r>
            <a:endParaRPr lang="ru-RU" sz="16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214282" y="3357562"/>
            <a:ext cx="2000264" cy="278608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buFontTx/>
              <a:buChar char="-"/>
            </a:pPr>
            <a:r>
              <a:rPr lang="kk-KZ" sz="1400" dirty="0" smtClean="0"/>
              <a:t>өндірістің төмендеуі</a:t>
            </a:r>
            <a:r>
              <a:rPr lang="en-US" sz="1400" dirty="0" smtClean="0"/>
              <a:t>;</a:t>
            </a:r>
          </a:p>
          <a:p>
            <a:pPr algn="just">
              <a:buFontTx/>
              <a:buChar char="-"/>
            </a:pPr>
            <a:r>
              <a:rPr lang="en-US" sz="1400" dirty="0" smtClean="0"/>
              <a:t> </a:t>
            </a:r>
            <a:r>
              <a:rPr lang="kk-KZ" sz="1400" dirty="0" smtClean="0"/>
              <a:t>төлем</a:t>
            </a:r>
            <a:r>
              <a:rPr lang="en-US" sz="1400" dirty="0" smtClean="0"/>
              <a:t> </a:t>
            </a:r>
            <a:r>
              <a:rPr lang="kk-KZ" sz="1400" dirty="0" smtClean="0"/>
              <a:t>айналымы</a:t>
            </a:r>
            <a:r>
              <a:rPr lang="en-US" sz="1400" dirty="0" smtClean="0"/>
              <a:t>- </a:t>
            </a:r>
            <a:r>
              <a:rPr lang="kk-KZ" sz="1400" dirty="0" smtClean="0"/>
              <a:t>ның баяулауы</a:t>
            </a:r>
            <a:r>
              <a:rPr lang="en-US" sz="1400" dirty="0" smtClean="0"/>
              <a:t>;</a:t>
            </a:r>
          </a:p>
          <a:p>
            <a:pPr algn="just">
              <a:buFontTx/>
              <a:buChar char="-"/>
            </a:pPr>
            <a:r>
              <a:rPr lang="en-US" sz="1400" dirty="0" smtClean="0"/>
              <a:t> </a:t>
            </a:r>
            <a:r>
              <a:rPr lang="kk-KZ" sz="1400" dirty="0" smtClean="0"/>
              <a:t>салық жүйесінің тұрақтылықсыздығы</a:t>
            </a:r>
            <a:r>
              <a:rPr lang="en-US" sz="1400" dirty="0" smtClean="0"/>
              <a:t>;</a:t>
            </a:r>
          </a:p>
          <a:p>
            <a:pPr algn="just">
              <a:buFontTx/>
              <a:buChar char="-"/>
            </a:pPr>
            <a:r>
              <a:rPr lang="en-US" sz="1400" dirty="0" smtClean="0"/>
              <a:t> </a:t>
            </a:r>
            <a:r>
              <a:rPr lang="kk-KZ" sz="1400" dirty="0" smtClean="0"/>
              <a:t>шаруаш</a:t>
            </a:r>
            <a:r>
              <a:rPr lang="en-US" sz="1400" dirty="0" smtClean="0"/>
              <a:t>.</a:t>
            </a:r>
            <a:r>
              <a:rPr lang="kk-KZ" sz="1400" dirty="0" smtClean="0"/>
              <a:t> Субъект</a:t>
            </a:r>
            <a:r>
              <a:rPr lang="en-US" sz="1400" dirty="0" smtClean="0"/>
              <a:t>.</a:t>
            </a:r>
            <a:r>
              <a:rPr lang="kk-KZ" sz="1400" dirty="0" smtClean="0"/>
              <a:t> нақты табыстарының төмендеуі</a:t>
            </a:r>
            <a:r>
              <a:rPr lang="en-US" sz="1400" dirty="0" smtClean="0"/>
              <a:t>;</a:t>
            </a:r>
            <a:endParaRPr lang="ru-RU" sz="14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2357422" y="3357562"/>
            <a:ext cx="1857388" cy="271464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FontTx/>
              <a:buChar char="-"/>
            </a:pPr>
            <a:r>
              <a:rPr lang="kk-KZ" sz="1400" dirty="0" smtClean="0"/>
              <a:t> Ішкі</a:t>
            </a:r>
            <a:r>
              <a:rPr lang="en-US" sz="1400" dirty="0" smtClean="0"/>
              <a:t> </a:t>
            </a:r>
            <a:r>
              <a:rPr lang="kk-KZ" sz="1400" dirty="0" smtClean="0"/>
              <a:t>нарық</a:t>
            </a:r>
            <a:r>
              <a:rPr lang="en-US" sz="1400" dirty="0" smtClean="0"/>
              <a:t> </a:t>
            </a:r>
            <a:r>
              <a:rPr lang="kk-KZ" sz="1400" dirty="0" smtClean="0"/>
              <a:t>сиымдылығының азаюы</a:t>
            </a:r>
            <a:r>
              <a:rPr lang="en-US" sz="1400" dirty="0" smtClean="0"/>
              <a:t>;</a:t>
            </a:r>
            <a:endParaRPr lang="kk-KZ" sz="1400" dirty="0" smtClean="0"/>
          </a:p>
          <a:p>
            <a:pPr>
              <a:buFontTx/>
              <a:buChar char="-"/>
            </a:pPr>
            <a:r>
              <a:rPr lang="kk-KZ" sz="1400" dirty="0" smtClean="0"/>
              <a:t> нарықтағы монополизмнің өсуі</a:t>
            </a:r>
            <a:r>
              <a:rPr lang="en-US" sz="1400" dirty="0" smtClean="0"/>
              <a:t>;</a:t>
            </a:r>
            <a:r>
              <a:rPr lang="kk-KZ" sz="1400" dirty="0" smtClean="0"/>
              <a:t> </a:t>
            </a:r>
            <a:r>
              <a:rPr lang="en-US" sz="1400" dirty="0" smtClean="0"/>
              <a:t>- </a:t>
            </a:r>
            <a:r>
              <a:rPr lang="kk-KZ" sz="1400" dirty="0" smtClean="0"/>
              <a:t>өнімге</a:t>
            </a:r>
            <a:r>
              <a:rPr lang="en-US" sz="1400" dirty="0" smtClean="0"/>
              <a:t>,</a:t>
            </a:r>
            <a:r>
              <a:rPr lang="kk-KZ" sz="1400" dirty="0" smtClean="0"/>
              <a:t> қызметке сұран</a:t>
            </a:r>
            <a:r>
              <a:rPr lang="en-US" sz="1400" dirty="0" smtClean="0"/>
              <a:t>.</a:t>
            </a:r>
            <a:r>
              <a:rPr lang="kk-KZ" sz="1400" dirty="0" smtClean="0"/>
              <a:t> азаюы</a:t>
            </a:r>
            <a:r>
              <a:rPr lang="en-US" sz="1400" dirty="0" smtClean="0"/>
              <a:t>;</a:t>
            </a:r>
            <a:endParaRPr lang="ru-RU" sz="14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4357686" y="3357562"/>
            <a:ext cx="2000264" cy="271464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400" dirty="0" smtClean="0"/>
              <a:t>-</a:t>
            </a:r>
            <a:r>
              <a:rPr lang="kk-KZ" sz="1400" dirty="0" smtClean="0"/>
              <a:t>Тиімді емес маркетинг не оның жоқтығы</a:t>
            </a:r>
            <a:r>
              <a:rPr lang="en-US" sz="1400" dirty="0" smtClean="0"/>
              <a:t>;</a:t>
            </a:r>
            <a:endParaRPr lang="kk-KZ" sz="1400" dirty="0" smtClean="0"/>
          </a:p>
          <a:p>
            <a:r>
              <a:rPr lang="en-US" sz="1400" dirty="0" smtClean="0"/>
              <a:t>- </a:t>
            </a:r>
            <a:r>
              <a:rPr lang="kk-KZ" sz="1400" dirty="0" smtClean="0"/>
              <a:t>Ағымдағы шығындардың тиімді емес құрылымы</a:t>
            </a:r>
            <a:r>
              <a:rPr lang="en-US" sz="1400" dirty="0" smtClean="0"/>
              <a:t>;</a:t>
            </a:r>
            <a:endParaRPr lang="kk-KZ" sz="1400" dirty="0" smtClean="0"/>
          </a:p>
          <a:p>
            <a:r>
              <a:rPr lang="en-US" sz="1400" dirty="0" smtClean="0"/>
              <a:t>-</a:t>
            </a:r>
            <a:r>
              <a:rPr lang="kk-KZ" sz="1400" dirty="0" smtClean="0"/>
              <a:t>Тиімді емес өндірістік менеджмент</a:t>
            </a:r>
            <a:r>
              <a:rPr lang="en-US" sz="1400" dirty="0" smtClean="0"/>
              <a:t>;</a:t>
            </a:r>
            <a:endParaRPr lang="ru-RU" sz="1400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6500826" y="3357562"/>
            <a:ext cx="2286016" cy="271464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400" dirty="0" smtClean="0"/>
              <a:t>- </a:t>
            </a:r>
            <a:r>
              <a:rPr lang="kk-KZ" sz="1400" dirty="0" smtClean="0"/>
              <a:t>Тиімді емес қаржылық страт</a:t>
            </a:r>
            <a:r>
              <a:rPr lang="ru-RU" sz="1400" dirty="0" smtClean="0"/>
              <a:t>е</a:t>
            </a:r>
            <a:r>
              <a:rPr lang="kk-KZ" sz="1400" dirty="0" smtClean="0"/>
              <a:t>гия</a:t>
            </a:r>
            <a:r>
              <a:rPr lang="en-US" sz="1400" dirty="0" smtClean="0"/>
              <a:t>;</a:t>
            </a:r>
            <a:endParaRPr lang="kk-KZ" sz="1400" dirty="0" smtClean="0"/>
          </a:p>
          <a:p>
            <a:r>
              <a:rPr lang="en-US" sz="1400" dirty="0" smtClean="0"/>
              <a:t>- </a:t>
            </a:r>
            <a:r>
              <a:rPr lang="kk-KZ" sz="1400" dirty="0" smtClean="0"/>
              <a:t>Активтердің төмен өтімділігі</a:t>
            </a:r>
            <a:r>
              <a:rPr lang="en-US" sz="1400" dirty="0" smtClean="0"/>
              <a:t>;</a:t>
            </a:r>
            <a:endParaRPr lang="kk-KZ" sz="1400" dirty="0" smtClean="0"/>
          </a:p>
          <a:p>
            <a:r>
              <a:rPr lang="en-US" sz="1400" dirty="0" smtClean="0"/>
              <a:t>- </a:t>
            </a:r>
            <a:r>
              <a:rPr lang="kk-KZ" sz="1400" dirty="0" smtClean="0"/>
              <a:t>Тартымды капиталдыың жоғары көрсеткіші</a:t>
            </a:r>
            <a:r>
              <a:rPr lang="en-US" sz="1400" dirty="0" smtClean="0"/>
              <a:t>;</a:t>
            </a:r>
            <a:endParaRPr lang="kk-KZ" sz="1400" dirty="0" smtClean="0"/>
          </a:p>
          <a:p>
            <a:r>
              <a:rPr lang="en-US" sz="1400" dirty="0" smtClean="0"/>
              <a:t>- </a:t>
            </a:r>
            <a:r>
              <a:rPr lang="kk-KZ" sz="1400" dirty="0" smtClean="0"/>
              <a:t>Қысқа мерзімді міндеттеменің көрсеткіші</a:t>
            </a:r>
            <a:r>
              <a:rPr lang="en-US" sz="1400" dirty="0" smtClean="0"/>
              <a:t>;</a:t>
            </a:r>
            <a:endParaRPr lang="kk-KZ" sz="1400" dirty="0" smtClean="0"/>
          </a:p>
          <a:p>
            <a:r>
              <a:rPr lang="en-US" sz="1400" dirty="0" smtClean="0"/>
              <a:t>- </a:t>
            </a:r>
            <a:r>
              <a:rPr lang="kk-KZ" sz="1400" dirty="0" smtClean="0"/>
              <a:t>Капиталдың жоғары құны</a:t>
            </a:r>
            <a:r>
              <a:rPr lang="en-US" sz="1400" dirty="0" smtClean="0"/>
              <a:t>;</a:t>
            </a:r>
            <a:endParaRPr lang="ru-RU" sz="1400" dirty="0"/>
          </a:p>
        </p:txBody>
      </p:sp>
      <p:cxnSp>
        <p:nvCxnSpPr>
          <p:cNvPr id="16" name="Прямая со стрелкой 15"/>
          <p:cNvCxnSpPr/>
          <p:nvPr/>
        </p:nvCxnSpPr>
        <p:spPr>
          <a:xfrm rot="5400000">
            <a:off x="5572132" y="1857364"/>
            <a:ext cx="428628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rot="5400000">
            <a:off x="6929454" y="1857364"/>
            <a:ext cx="428628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 rot="5400000">
            <a:off x="1250927" y="1821645"/>
            <a:ext cx="499272" cy="79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 rot="5400000">
            <a:off x="2178827" y="182164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 rot="5400000">
            <a:off x="1250133" y="3178967"/>
            <a:ext cx="35719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 rot="5400000">
            <a:off x="2393141" y="3178967"/>
            <a:ext cx="35719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/>
          <p:nvPr/>
        </p:nvCxnSpPr>
        <p:spPr>
          <a:xfrm rot="5400000">
            <a:off x="5679289" y="3178967"/>
            <a:ext cx="35719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 rot="5400000">
            <a:off x="7036611" y="3178967"/>
            <a:ext cx="35719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42910" y="214290"/>
            <a:ext cx="7572428" cy="42862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Кәсіпорынның дебиторлық қарызын басқару саясаты</a:t>
            </a:r>
            <a:endParaRPr lang="ru-RU" sz="20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42910" y="857232"/>
            <a:ext cx="7572428" cy="50006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Алдағы уақыттағы кәсіпорынның дебиторлық қарызын талдау</a:t>
            </a:r>
            <a:endParaRPr lang="ru-RU" sz="1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42910" y="1500174"/>
            <a:ext cx="7572428" cy="57150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Өнімді сатып алушыларға қатысты несие саясаты принциптерін анықтау</a:t>
            </a:r>
            <a:endParaRPr lang="ru-RU" sz="1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42910" y="2285992"/>
            <a:ext cx="7572428" cy="57150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Тауарлық және тұтыну несиесіне қаржыландырылған дебиторлық  қарыздың қаржы құралдарының мүмкін болатын сомасын анықтау</a:t>
            </a:r>
            <a:endParaRPr lang="ru-RU" sz="1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42910" y="3071810"/>
            <a:ext cx="7572428" cy="50006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Несие шарттары жүйесін қалыптастыру</a:t>
            </a:r>
            <a:endParaRPr lang="ru-RU" sz="1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42910" y="3714752"/>
            <a:ext cx="7572428" cy="57150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Несиені алу шартының дифференциациясы және тұтынушының стандартты бағасын қалыптастыру</a:t>
            </a:r>
            <a:endParaRPr lang="ru-RU" sz="1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42910" y="4429132"/>
            <a:ext cx="7643866" cy="57150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Дебиторлық қарыздың инкассация процедурасын қалыптастыру</a:t>
            </a:r>
            <a:endParaRPr lang="ru-RU" sz="1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42910" y="5214950"/>
            <a:ext cx="7643866" cy="64294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Кәсіпорындарда дебиторлық қарыздың қайта қаржыландырудың қазіргі заманғы үлгісін қолдануды қамтамачыз ету</a:t>
            </a:r>
            <a:endParaRPr lang="ru-RU" sz="1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42910" y="6000768"/>
            <a:ext cx="7643866" cy="71435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1400" b="1" dirty="0" smtClean="0">
                <a:solidFill>
                  <a:srgbClr val="002060"/>
                </a:solidFill>
              </a:rPr>
              <a:t>Дебиторлық қарызды уақытылы инкассациясының қозғалысын бақылаудың тиімді жүйесін құру</a:t>
            </a:r>
            <a:endParaRPr lang="ru-RU" sz="1400" b="1" dirty="0">
              <a:solidFill>
                <a:srgbClr val="002060"/>
              </a:solidFill>
            </a:endParaRP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 rot="5400000">
            <a:off x="-2678957" y="3393281"/>
            <a:ext cx="5929354" cy="158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>
            <a:endCxn id="4" idx="1"/>
          </p:cNvCxnSpPr>
          <p:nvPr/>
        </p:nvCxnSpPr>
        <p:spPr>
          <a:xfrm>
            <a:off x="285720" y="428604"/>
            <a:ext cx="357190" cy="158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>
            <a:endCxn id="5" idx="1"/>
          </p:cNvCxnSpPr>
          <p:nvPr/>
        </p:nvCxnSpPr>
        <p:spPr>
          <a:xfrm flipV="1">
            <a:off x="285720" y="1107265"/>
            <a:ext cx="357190" cy="3572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>
            <a:endCxn id="6" idx="1"/>
          </p:cNvCxnSpPr>
          <p:nvPr/>
        </p:nvCxnSpPr>
        <p:spPr>
          <a:xfrm>
            <a:off x="285720" y="1785926"/>
            <a:ext cx="35719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>
            <a:endCxn id="7" idx="1"/>
          </p:cNvCxnSpPr>
          <p:nvPr/>
        </p:nvCxnSpPr>
        <p:spPr>
          <a:xfrm>
            <a:off x="285720" y="2571744"/>
            <a:ext cx="35719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>
            <a:endCxn id="8" idx="1"/>
          </p:cNvCxnSpPr>
          <p:nvPr/>
        </p:nvCxnSpPr>
        <p:spPr>
          <a:xfrm flipV="1">
            <a:off x="285720" y="3321843"/>
            <a:ext cx="357190" cy="3571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>
            <a:endCxn id="9" idx="1"/>
          </p:cNvCxnSpPr>
          <p:nvPr/>
        </p:nvCxnSpPr>
        <p:spPr>
          <a:xfrm>
            <a:off x="285720" y="4000504"/>
            <a:ext cx="35719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>
            <a:endCxn id="10" idx="1"/>
          </p:cNvCxnSpPr>
          <p:nvPr/>
        </p:nvCxnSpPr>
        <p:spPr>
          <a:xfrm>
            <a:off x="285720" y="4714884"/>
            <a:ext cx="35719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>
            <a:endCxn id="11" idx="1"/>
          </p:cNvCxnSpPr>
          <p:nvPr/>
        </p:nvCxnSpPr>
        <p:spPr>
          <a:xfrm>
            <a:off x="285720" y="5500702"/>
            <a:ext cx="357190" cy="3571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>
            <a:endCxn id="12" idx="1"/>
          </p:cNvCxnSpPr>
          <p:nvPr/>
        </p:nvCxnSpPr>
        <p:spPr>
          <a:xfrm flipV="1">
            <a:off x="285720" y="6357946"/>
            <a:ext cx="357190" cy="1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786" y="2643182"/>
            <a:ext cx="7467600" cy="1143000"/>
          </a:xfrm>
        </p:spPr>
        <p:txBody>
          <a:bodyPr>
            <a:no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kk-KZ" sz="2800" b="1" cap="none" dirty="0" smtClean="0">
                <a:ln/>
                <a:solidFill>
                  <a:schemeClr val="accent3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Сатып алушылар мен тапсырыс берушілердің </a:t>
            </a:r>
            <a:r>
              <a:rPr lang="ru-RU" sz="2800" b="1" cap="none" dirty="0" smtClean="0">
                <a:ln/>
                <a:solidFill>
                  <a:schemeClr val="accent3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/>
            </a:r>
            <a:br>
              <a:rPr lang="ru-RU" sz="2800" b="1" cap="none" dirty="0" smtClean="0">
                <a:ln/>
                <a:solidFill>
                  <a:schemeClr val="accent3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</a:br>
            <a:r>
              <a:rPr lang="kk-KZ" sz="2800" b="1" cap="none" dirty="0" smtClean="0">
                <a:ln/>
                <a:solidFill>
                  <a:schemeClr val="accent3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Борыштары шоты бойынша жүргізілетін операциялар</a:t>
            </a:r>
            <a:r>
              <a:rPr lang="ru-RU" sz="2800" b="1" cap="none" dirty="0" smtClean="0">
                <a:ln/>
                <a:solidFill>
                  <a:schemeClr val="accent3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/>
            </a:r>
            <a:br>
              <a:rPr lang="ru-RU" sz="2800" b="1" cap="none" dirty="0" smtClean="0">
                <a:ln/>
                <a:solidFill>
                  <a:schemeClr val="accent3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</a:br>
            <a:endParaRPr lang="ru-RU" sz="2800" b="1" cap="none" dirty="0">
              <a:ln/>
              <a:solidFill>
                <a:schemeClr val="accent3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-1" y="1"/>
          <a:ext cx="9144002" cy="6857998"/>
        </p:xfrm>
        <a:graphic>
          <a:graphicData uri="http://schemas.openxmlformats.org/drawingml/2006/table">
            <a:tbl>
              <a:tblPr/>
              <a:tblGrid>
                <a:gridCol w="538879"/>
                <a:gridCol w="4647702"/>
                <a:gridCol w="1981201"/>
                <a:gridCol w="1976220"/>
              </a:tblGrid>
              <a:tr h="42033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>
                          <a:latin typeface="Times New Roman"/>
                          <a:ea typeface="Calibri"/>
                          <a:cs typeface="Times New Roman"/>
                        </a:rPr>
                        <a:t>№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>
                          <a:latin typeface="Times New Roman"/>
                          <a:ea typeface="Calibri"/>
                          <a:cs typeface="Times New Roman"/>
                        </a:rPr>
                        <a:t>Операциялар мазмұны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>
                          <a:latin typeface="Times New Roman"/>
                          <a:ea typeface="Calibri"/>
                          <a:cs typeface="Times New Roman"/>
                        </a:rPr>
                        <a:t>Дт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>
                          <a:latin typeface="Times New Roman"/>
                          <a:ea typeface="Calibri"/>
                          <a:cs typeface="Times New Roman"/>
                        </a:rPr>
                        <a:t>Кт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070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>
                          <a:latin typeface="Times New Roman"/>
                          <a:ea typeface="Calibri"/>
                          <a:cs typeface="Times New Roman"/>
                        </a:rPr>
                        <a:t>Тиеп жіберілген тауарға, өнімге, көрсетіліген қызметке есептеліген қосылған құн салық сомасы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>
                          <a:latin typeface="Times New Roman"/>
                          <a:ea typeface="Calibri"/>
                          <a:cs typeface="Times New Roman"/>
                        </a:rPr>
                        <a:t>1210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>
                          <a:latin typeface="Times New Roman"/>
                          <a:ea typeface="Calibri"/>
                          <a:cs typeface="Times New Roman"/>
                        </a:rPr>
                        <a:t>3130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470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>
                          <a:latin typeface="Times New Roman"/>
                          <a:ea typeface="Calibri"/>
                          <a:cs typeface="Times New Roman"/>
                        </a:rPr>
                        <a:t>Борыш сомасы бұрын алынған аванс сомасына шегерілді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>
                          <a:latin typeface="Times New Roman"/>
                          <a:ea typeface="Calibri"/>
                          <a:cs typeface="Times New Roman"/>
                        </a:rPr>
                        <a:t>1610-1610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>
                          <a:latin typeface="Times New Roman"/>
                          <a:ea typeface="Calibri"/>
                          <a:cs typeface="Times New Roman"/>
                        </a:rPr>
                        <a:t>1210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070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>
                          <a:latin typeface="Times New Roman"/>
                          <a:ea typeface="Calibri"/>
                          <a:cs typeface="Times New Roman"/>
                        </a:rPr>
                        <a:t>Сатып алушы және тапсырыс берушілерден есеп айырысу шотына келіп түскен сома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>
                          <a:latin typeface="Times New Roman"/>
                          <a:ea typeface="Calibri"/>
                          <a:cs typeface="Times New Roman"/>
                        </a:rPr>
                        <a:t>1030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>
                          <a:latin typeface="Times New Roman"/>
                          <a:ea typeface="Calibri"/>
                          <a:cs typeface="Times New Roman"/>
                        </a:rPr>
                        <a:t>1210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070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>
                          <a:latin typeface="Times New Roman"/>
                          <a:ea typeface="Calibri"/>
                          <a:cs typeface="Times New Roman"/>
                        </a:rPr>
                        <a:t>Сатып алушы және тапсырыс берушілердің борышы олардың кредиторлық қарызы есебінен өтелінді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>
                          <a:latin typeface="Times New Roman"/>
                          <a:ea typeface="Calibri"/>
                          <a:cs typeface="Times New Roman"/>
                        </a:rPr>
                        <a:t>1270-2150,4240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>
                          <a:latin typeface="Times New Roman"/>
                          <a:ea typeface="Calibri"/>
                          <a:cs typeface="Times New Roman"/>
                        </a:rPr>
                        <a:t>1210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470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>
                          <a:latin typeface="Times New Roman"/>
                          <a:ea typeface="Calibri"/>
                          <a:cs typeface="Times New Roman"/>
                        </a:rPr>
                        <a:t>Сатылған (тиеп жіберліген) тауар, өнім, көрсетліге қызмет үшін алынған вексель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>
                          <a:latin typeface="Times New Roman"/>
                          <a:ea typeface="Calibri"/>
                          <a:cs typeface="Times New Roman"/>
                        </a:rPr>
                        <a:t>1280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>
                          <a:latin typeface="Times New Roman"/>
                          <a:ea typeface="Calibri"/>
                          <a:cs typeface="Times New Roman"/>
                        </a:rPr>
                        <a:t>1210,2120-2130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070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>
                          <a:latin typeface="Times New Roman"/>
                          <a:ea typeface="Calibri"/>
                          <a:cs typeface="Times New Roman"/>
                        </a:rPr>
                        <a:t>Сатып алушы және тапсырыс берушілер берген вексельдері үшін борыштарын төледі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>
                          <a:latin typeface="Times New Roman"/>
                          <a:ea typeface="Calibri"/>
                          <a:cs typeface="Times New Roman"/>
                        </a:rPr>
                        <a:t>1030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>
                          <a:latin typeface="Times New Roman"/>
                          <a:ea typeface="Calibri"/>
                          <a:cs typeface="Times New Roman"/>
                        </a:rPr>
                        <a:t>1280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71538" y="2643182"/>
            <a:ext cx="70723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3200" b="1" dirty="0" smtClean="0">
                <a:ln w="19050">
                  <a:solidFill>
                    <a:srgbClr val="92D050"/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НАЗАРЛАРЫҢЫЗҒА  РАХМЕТ!!!</a:t>
            </a:r>
            <a:endParaRPr lang="ru-RU" sz="3200" b="1" dirty="0">
              <a:ln w="19050">
                <a:solidFill>
                  <a:srgbClr val="92D050"/>
                </a:solidFill>
              </a:ln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1514</TotalTime>
  <Words>726</Words>
  <Application>Microsoft Office PowerPoint</Application>
  <PresentationFormat>Экран (4:3)</PresentationFormat>
  <Paragraphs>113</Paragraphs>
  <Slides>14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Эркер</vt:lpstr>
      <vt:lpstr>ДЕБИТОРЛЫҚ БЕРЕШЕК ЕСЕБІ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Сатып алушылар мен тапсырыс берушілердің  Борыштары шоты бойынша жүргізілетін операциялар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ДЕБИТОРЛЫҚ БЕРЕШЕК ЕСЕБІ</dc:title>
  <dc:creator>Пользователь</dc:creator>
  <cp:lastModifiedBy>Гульжан Байтикенова</cp:lastModifiedBy>
  <cp:revision>140</cp:revision>
  <dcterms:created xsi:type="dcterms:W3CDTF">2013-10-08T16:57:17Z</dcterms:created>
  <dcterms:modified xsi:type="dcterms:W3CDTF">2019-09-30T05:36:53Z</dcterms:modified>
</cp:coreProperties>
</file>